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</a:t>
            </a:r>
            <a:r>
              <a:rPr lang="en-US" sz="2000" dirty="0" smtClean="0">
                <a:latin typeface="Verdana" charset="0"/>
              </a:rPr>
              <a:t>Marcos</a:t>
            </a:r>
            <a:r>
              <a:rPr lang="en-US" sz="2000" dirty="0" smtClean="0">
                <a:latin typeface="Verdana" charset="0"/>
              </a:rPr>
              <a:t>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(PI)^2 = PE31/IE13/PEL35/IA34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Andrew Bluiett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1/17/2019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Initiatives*</a:t>
            </a:r>
          </a:p>
          <a:p>
            <a:endParaRPr lang="en-US" sz="1600" dirty="0" smtClean="0"/>
          </a:p>
          <a:p>
            <a:pPr lvl="1"/>
            <a:r>
              <a:rPr lang="en-US" altLang="en-US" sz="1600" dirty="0"/>
              <a:t>To become the most valued professional affiliation for engineers engaged in power, energy and industrial electronics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Andrew Bluiett, P.E.  		andrew.Bluiett@iee.org</a:t>
            </a:r>
          </a:p>
          <a:p>
            <a:r>
              <a:rPr lang="en-US" sz="1600" dirty="0" smtClean="0"/>
              <a:t>Vice Chair			Marcie Gard, P.E.			marcie.gard@ieee.org</a:t>
            </a:r>
            <a:endParaRPr lang="en-US" sz="1600" dirty="0"/>
          </a:p>
          <a:p>
            <a:r>
              <a:rPr lang="en-US" sz="1600" dirty="0" smtClean="0"/>
              <a:t>Treasurer			James Mercier, P.E.         	james.mercier@ieee.org</a:t>
            </a:r>
          </a:p>
          <a:p>
            <a:r>
              <a:rPr lang="en-US" sz="1600" dirty="0" smtClean="0"/>
              <a:t>Secretary/</a:t>
            </a:r>
            <a:r>
              <a:rPr lang="en-US" sz="1600" dirty="0" err="1" smtClean="0"/>
              <a:t>vTools</a:t>
            </a:r>
            <a:r>
              <a:rPr lang="en-US" sz="1600" dirty="0" smtClean="0"/>
              <a:t>		Ruth Sulzer, P.E.			ruth.Sulzer@ieee.org</a:t>
            </a:r>
          </a:p>
          <a:p>
            <a:r>
              <a:rPr lang="en-US" sz="1600" dirty="0" smtClean="0"/>
              <a:t>Communication 		Martha Dodge			martha.dodge@ieee.org</a:t>
            </a:r>
          </a:p>
          <a:p>
            <a:r>
              <a:rPr lang="en-US" sz="1600" dirty="0" smtClean="0"/>
              <a:t>Webmaster			David Heatherington		david.heatherington@ieee.org</a:t>
            </a:r>
          </a:p>
          <a:p>
            <a:r>
              <a:rPr lang="en-US" sz="1600" dirty="0" smtClean="0"/>
              <a:t>Program				Eric Meier				eric.meier@ieee.org</a:t>
            </a:r>
          </a:p>
          <a:p>
            <a:r>
              <a:rPr lang="en-US" sz="1600" dirty="0" smtClean="0"/>
              <a:t>Member at large		Dr. Hao Zhu				hao.zhu@ieee.org</a:t>
            </a:r>
          </a:p>
          <a:p>
            <a:r>
              <a:rPr lang="en-US" sz="1600" dirty="0" smtClean="0"/>
              <a:t>Member at large		Franklin Bohac, P.E.		franklin.bohac@ieee.org</a:t>
            </a:r>
          </a:p>
          <a:p>
            <a:r>
              <a:rPr lang="en-US" sz="1600" dirty="0" smtClean="0"/>
              <a:t>Past Chair/Utility		Steve Pearson			</a:t>
            </a:r>
            <a:r>
              <a:rPr lang="en-US" sz="1600" dirty="0" smtClean="0"/>
              <a:t>steve</a:t>
            </a:r>
            <a:r>
              <a:rPr lang="en-US" sz="1600" dirty="0" smtClean="0"/>
              <a:t>@pearsonstrategy.com</a:t>
            </a:r>
            <a:endParaRPr lang="en-US" sz="1600" dirty="0" smtClean="0"/>
          </a:p>
          <a:p>
            <a:r>
              <a:rPr lang="en-US" sz="1600" dirty="0" smtClean="0"/>
              <a:t>Past Chair/Awards	Kris Dehnel				kris.Dehnel@ieee.org</a:t>
            </a:r>
          </a:p>
          <a:p>
            <a:r>
              <a:rPr lang="en-US" sz="16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(PI)^2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Established attractive and functional </a:t>
            </a:r>
            <a:r>
              <a:rPr lang="en-US" sz="1600" dirty="0" smtClean="0"/>
              <a:t>venue (Cover 3) </a:t>
            </a:r>
            <a:r>
              <a:rPr lang="en-US" sz="1600" dirty="0"/>
              <a:t>for tech meetings which attracts a different population in North Austin</a:t>
            </a:r>
          </a:p>
          <a:p>
            <a:r>
              <a:rPr lang="en-US" sz="1600" dirty="0" smtClean="0"/>
              <a:t>		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2 Professional Development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16 </a:t>
            </a:r>
            <a:r>
              <a:rPr lang="en-US" sz="1600" dirty="0" smtClean="0"/>
              <a:t>Tech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/>
              <a:t>Tours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2 Workshops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3 </a:t>
            </a:r>
            <a:r>
              <a:rPr lang="en-US" sz="1600" dirty="0"/>
              <a:t>Award/Social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14 </a:t>
            </a:r>
            <a:r>
              <a:rPr lang="en-US" sz="1600" dirty="0"/>
              <a:t>Admin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24 Newsletters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Expanded participation by representative of Student </a:t>
            </a:r>
            <a:r>
              <a:rPr lang="en-US" sz="1600" dirty="0" smtClean="0"/>
              <a:t>branches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471 total attendance at our tech/workshop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94 total attendance at our </a:t>
            </a:r>
            <a:r>
              <a:rPr lang="en-US" sz="1600" dirty="0" err="1" smtClean="0"/>
              <a:t>chapcomm</a:t>
            </a:r>
            <a:r>
              <a:rPr lang="en-US" sz="1600" dirty="0" smtClean="0"/>
              <a:t>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Earned high performing PES chapter award for 2018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Recognized</a:t>
            </a:r>
            <a:r>
              <a:rPr lang="en-US" sz="1600" dirty="0" smtClean="0"/>
              <a:t> PES outstanding engineers and volunteer</a:t>
            </a:r>
            <a:endParaRPr lang="en-US" sz="1600" dirty="0"/>
          </a:p>
        </p:txBody>
      </p:sp>
      <p:pic>
        <p:nvPicPr>
          <p:cNvPr id="6" name="Picture 5" descr="PI2 Logo corner">
            <a:extLst>
              <a:ext uri="{FF2B5EF4-FFF2-40B4-BE49-F238E27FC236}">
                <a16:creationId xmlns="" xmlns:a16="http://schemas.microsoft.com/office/drawing/2014/main" id="{82866CD5-97DD-4838-ACED-03441FB49B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39843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</a:t>
            </a:r>
            <a:r>
              <a:rPr lang="en-US" dirty="0" smtClean="0">
                <a:latin typeface="Verdana" charset="0"/>
                <a:cs typeface="ＭＳ Ｐゴシック" charset="0"/>
              </a:rPr>
              <a:t>Vitality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Vitality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Officer representation to engage in outreach to local industries in each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IEEE Membership resources </a:t>
            </a:r>
            <a:r>
              <a:rPr lang="en-US" sz="2000" dirty="0" smtClean="0"/>
              <a:t>to </a:t>
            </a:r>
            <a:r>
              <a:rPr lang="en-US" sz="2000" dirty="0"/>
              <a:t>gauge the population and interests by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speakers and topics by discipline most represented (PES/PELS/IAS/IES) and modify calendar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 connections with the leadership of the Student branches, discuss progression into the Professional branches, and agree on actions toward this </a:t>
            </a:r>
            <a:r>
              <a:rPr lang="en-US" sz="2000" dirty="0" smtClean="0"/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Update chapter website (accessibility and user friendly)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apply for Society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offer relevant technical topics to our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provide opportunities for vendors to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Promote IEEE to non members and keep members engaged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Verdana" charset="0"/>
                <a:cs typeface="ＭＳ Ｐゴシック" charset="0"/>
              </a:rPr>
              <a:t>2018 Needs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Training on how to use IEEE tools that show </a:t>
            </a:r>
            <a:r>
              <a:rPr lang="en-US" sz="1600" dirty="0"/>
              <a:t>the worth of investing time and energy in IEEE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Reach out to local companies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Establish a partnership to promote IEEE and </a:t>
            </a:r>
            <a:r>
              <a:rPr lang="en-US" sz="1600" dirty="0" smtClean="0"/>
              <a:t>provide training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Reach out to m</a:t>
            </a:r>
            <a:r>
              <a:rPr lang="en-US" sz="1600" dirty="0" smtClean="0"/>
              <a:t>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those not participating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Identify how the local chapter can engage them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Reach out to the </a:t>
            </a:r>
            <a:r>
              <a:rPr lang="en-US" sz="1600" dirty="0"/>
              <a:t>Student branches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a f</a:t>
            </a:r>
            <a:r>
              <a:rPr lang="en-US" sz="1600" dirty="0" smtClean="0"/>
              <a:t>inancial </a:t>
            </a:r>
            <a:r>
              <a:rPr lang="en-US" sz="1600" dirty="0"/>
              <a:t>model for joint Student/Professional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how</a:t>
            </a:r>
            <a:r>
              <a:rPr lang="en-US" sz="1600" dirty="0" smtClean="0"/>
              <a:t> </a:t>
            </a:r>
            <a:r>
              <a:rPr lang="en-US" sz="1600" dirty="0"/>
              <a:t>to share </a:t>
            </a:r>
            <a:r>
              <a:rPr lang="en-US" sz="1600" dirty="0" smtClean="0"/>
              <a:t>resources</a:t>
            </a:r>
            <a:r>
              <a:rPr lang="en-US" sz="1600" dirty="0" smtClean="0"/>
              <a:t> </a:t>
            </a:r>
            <a:r>
              <a:rPr lang="en-US" sz="1600" dirty="0"/>
              <a:t>of joint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how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get </a:t>
            </a:r>
            <a:r>
              <a:rPr lang="en-US" sz="1600" dirty="0" smtClean="0"/>
              <a:t>value</a:t>
            </a:r>
            <a:r>
              <a:rPr lang="en-US" sz="1600" dirty="0" smtClean="0"/>
              <a:t> </a:t>
            </a:r>
            <a:r>
              <a:rPr lang="en-US" sz="1600" dirty="0"/>
              <a:t>from joint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how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allocate IEEE funding for </a:t>
            </a:r>
            <a:r>
              <a:rPr lang="en-US" sz="1600" dirty="0"/>
              <a:t>joint </a:t>
            </a:r>
            <a:r>
              <a:rPr lang="en-US" sz="1600" dirty="0" smtClean="0"/>
              <a:t>activities</a:t>
            </a:r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Picture 5" descr="PI2 Logo corner">
            <a:extLst>
              <a:ext uri="{FF2B5EF4-FFF2-40B4-BE49-F238E27FC236}">
                <a16:creationId xmlns="" xmlns:a16="http://schemas.microsoft.com/office/drawing/2014/main" id="{F79884B4-B8C3-428B-81D4-8ABF369AEFF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28941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End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pic>
        <p:nvPicPr>
          <p:cNvPr id="12" name="Picture 11" descr="PI2 Logo corner">
            <a:extLst>
              <a:ext uri="{FF2B5EF4-FFF2-40B4-BE49-F238E27FC236}">
                <a16:creationId xmlns="" xmlns:a16="http://schemas.microsoft.com/office/drawing/2014/main" id="{BE9112C5-235E-4262-BB18-409BD806E2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6946" y="1417752"/>
            <a:ext cx="4517054" cy="33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91" t="18568" r="68559" b="8078"/>
          <a:stretch/>
        </p:blipFill>
        <p:spPr>
          <a:xfrm>
            <a:off x="366889" y="1349474"/>
            <a:ext cx="4065148" cy="55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3984</TotalTime>
  <Words>291</Words>
  <Application>Microsoft Office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2019 SPRING Planning Meeting January 19, 2019 San Marcos, TX</vt:lpstr>
      <vt:lpstr>Mission and Leadership Team</vt:lpstr>
      <vt:lpstr>2018 Key Accomplishments</vt:lpstr>
      <vt:lpstr>2018 Chapter Vitality</vt:lpstr>
      <vt:lpstr>2018 Needs</vt:lpstr>
      <vt:lpstr>End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andrew bluiett</cp:lastModifiedBy>
  <cp:revision>145</cp:revision>
  <cp:lastPrinted>2018-08-07T14:39:51Z</cp:lastPrinted>
  <dcterms:created xsi:type="dcterms:W3CDTF">2012-12-04T23:01:03Z</dcterms:created>
  <dcterms:modified xsi:type="dcterms:W3CDTF">2019-01-18T03:50:26Z</dcterms:modified>
</cp:coreProperties>
</file>